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6" r:id="rId3"/>
    <p:sldId id="268" r:id="rId4"/>
    <p:sldId id="267" r:id="rId5"/>
    <p:sldId id="269" r:id="rId6"/>
    <p:sldId id="257" r:id="rId7"/>
    <p:sldId id="259" r:id="rId8"/>
    <p:sldId id="262" r:id="rId9"/>
    <p:sldId id="260" r:id="rId10"/>
    <p:sldId id="263" r:id="rId11"/>
    <p:sldId id="261" r:id="rId12"/>
    <p:sldId id="270" r:id="rId13"/>
    <p:sldId id="273" r:id="rId14"/>
    <p:sldId id="274" r:id="rId15"/>
    <p:sldId id="275" r:id="rId16"/>
    <p:sldId id="276" r:id="rId17"/>
    <p:sldId id="281" r:id="rId18"/>
    <p:sldId id="271" r:id="rId19"/>
    <p:sldId id="272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DFCDC6-AC66-4AAE-AB74-5B98DC5114AF}">
          <p14:sldIdLst>
            <p14:sldId id="256"/>
            <p14:sldId id="266"/>
            <p14:sldId id="268"/>
            <p14:sldId id="267"/>
            <p14:sldId id="269"/>
            <p14:sldId id="257"/>
            <p14:sldId id="259"/>
            <p14:sldId id="262"/>
          </p14:sldIdLst>
        </p14:section>
        <p14:section name="Untitled Section" id="{BEF20364-CF5B-4273-A600-9D765EFF333E}">
          <p14:sldIdLst>
            <p14:sldId id="260"/>
            <p14:sldId id="263"/>
            <p14:sldId id="261"/>
            <p14:sldId id="270"/>
            <p14:sldId id="273"/>
            <p14:sldId id="274"/>
            <p14:sldId id="275"/>
            <p14:sldId id="276"/>
            <p14:sldId id="281"/>
            <p14:sldId id="271"/>
            <p14:sldId id="272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8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228CC-F96D-4339-8071-C1B16307144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CF94C-DB25-41DA-B3E9-CBCAB92E6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98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0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33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77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3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17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09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1CF94C-DB25-41DA-B3E9-CBCAB92E67A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70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1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9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5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5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1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79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17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33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6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364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6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Air Pollution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DS </a:t>
            </a:r>
          </a:p>
          <a:p>
            <a:r>
              <a:rPr lang="en-US" dirty="0" smtClean="0"/>
              <a:t>Geoffrey Leigh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63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5"/>
          <p:cNvGrpSpPr>
            <a:grpSpLocks/>
          </p:cNvGrpSpPr>
          <p:nvPr/>
        </p:nvGrpSpPr>
        <p:grpSpPr bwMode="auto">
          <a:xfrm>
            <a:off x="1524000" y="1463675"/>
            <a:ext cx="9144000" cy="3810000"/>
            <a:chOff x="0" y="0"/>
            <a:chExt cx="5760" cy="2400"/>
          </a:xfrm>
        </p:grpSpPr>
        <p:sp>
          <p:nvSpPr>
            <p:cNvPr id="20486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5760" cy="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0487" name="Rectangle 2"/>
            <p:cNvSpPr>
              <a:spLocks noChangeArrowheads="1"/>
            </p:cNvSpPr>
            <p:nvPr/>
          </p:nvSpPr>
          <p:spPr bwMode="auto">
            <a:xfrm>
              <a:off x="0" y="0"/>
              <a:ext cx="5760" cy="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Verdana" panose="020B0604030504040204" pitchFamily="34" charset="0"/>
                </a:rPr>
                <a:t>  </a:t>
              </a:r>
              <a:r>
                <a:rPr lang="en-US" altLang="en-US" sz="24400">
                  <a:latin typeface="Verdana" panose="020B0604030504040204" pitchFamily="34" charset="0"/>
                </a:rPr>
                <a:t> </a:t>
              </a:r>
              <a:r>
                <a:rPr lang="en-US" altLang="en-US" sz="1000">
                  <a:latin typeface="Verdana" panose="020B0604030504040204" pitchFamily="34" charset="0"/>
                </a:rPr>
                <a:t>                                                          </a:t>
              </a:r>
            </a:p>
          </p:txBody>
        </p:sp>
      </p:grpSp>
      <p:pic>
        <p:nvPicPr>
          <p:cNvPr id="20483" name="Picture 3" descr="Air Pollution -- Media -- Encarta ® Online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6" y="762001"/>
            <a:ext cx="4011613" cy="590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7" descr="Air Pollution -- Media -- Encarta ® Online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1" y="838200"/>
            <a:ext cx="4430713" cy="583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981200" y="152400"/>
            <a:ext cx="8610600" cy="7620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>
              <a:defRPr/>
            </a:pPr>
            <a:r>
              <a:rPr lang="en-US" sz="3600" b="1" dirty="0">
                <a:solidFill>
                  <a:srgbClr val="C00000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  <a:t/>
            </a:r>
            <a:br>
              <a:rPr lang="en-US" sz="3600" b="1" dirty="0">
                <a:solidFill>
                  <a:srgbClr val="C00000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</a:br>
            <a:r>
              <a:rPr lang="en-US" sz="14400" b="1" dirty="0">
                <a:solidFill>
                  <a:schemeClr val="accent1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  <a:t>Transportation related causes of air pollution</a:t>
            </a:r>
            <a:r>
              <a:rPr lang="en-US" sz="3600" b="1" dirty="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Times New Roman"/>
                <a:cs typeface="Times New Roman"/>
              </a:rPr>
              <a:t/>
            </a:r>
            <a:br>
              <a:rPr lang="en-US" sz="3600" b="1" dirty="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Times New Roman"/>
                <a:cs typeface="Times New Roman"/>
              </a:rPr>
            </a:br>
            <a:endParaRPr lang="en-US" sz="3600" b="1" dirty="0"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671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223024" y="178421"/>
            <a:ext cx="11017405" cy="5563936"/>
            <a:chOff x="0" y="0"/>
            <a:chExt cx="4206" cy="4488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0" cy="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6" name="Group 5"/>
            <p:cNvGrpSpPr>
              <a:grpSpLocks/>
            </p:cNvGrpSpPr>
            <p:nvPr/>
          </p:nvGrpSpPr>
          <p:grpSpPr bwMode="auto">
            <a:xfrm>
              <a:off x="0" y="0"/>
              <a:ext cx="4206" cy="4488"/>
              <a:chOff x="0" y="0"/>
              <a:chExt cx="4206" cy="4488"/>
            </a:xfrm>
          </p:grpSpPr>
          <p:grpSp>
            <p:nvGrpSpPr>
              <p:cNvPr id="7" name="Group 6"/>
              <p:cNvGrpSpPr>
                <a:grpSpLocks/>
              </p:cNvGrpSpPr>
              <p:nvPr/>
            </p:nvGrpSpPr>
            <p:grpSpPr bwMode="auto">
              <a:xfrm>
                <a:off x="0" y="0"/>
                <a:ext cx="2568" cy="748"/>
                <a:chOff x="0" y="0"/>
                <a:chExt cx="2568" cy="748"/>
              </a:xfrm>
            </p:grpSpPr>
            <p:sp>
              <p:nvSpPr>
                <p:cNvPr id="44" name="Rectangle 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568" cy="74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45" name="Rectangle 8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568" cy="74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r>
                    <a:rPr lang="en-US" altLang="en-US" sz="2800" b="1" dirty="0">
                      <a:solidFill>
                        <a:srgbClr val="FFFFCC"/>
                      </a:solidFill>
                    </a:rPr>
                    <a:t>Passenger car </a:t>
                  </a:r>
                </a:p>
                <a:p>
                  <a:pPr eaLnBrk="1" hangingPunct="1"/>
                  <a:r>
                    <a:rPr lang="en-US" altLang="en-US" sz="2800" b="1" dirty="0">
                      <a:solidFill>
                        <a:srgbClr val="FFFFCC"/>
                      </a:solidFill>
                    </a:rPr>
                    <a:t>emissions ratings</a:t>
                  </a:r>
                </a:p>
              </p:txBody>
            </p:sp>
          </p:grpSp>
          <p:sp>
            <p:nvSpPr>
              <p:cNvPr id="8" name="Rectangle 9"/>
              <p:cNvSpPr>
                <a:spLocks noChangeArrowheads="1" noTextEdit="1"/>
              </p:cNvSpPr>
              <p:nvPr/>
            </p:nvSpPr>
            <p:spPr bwMode="auto">
              <a:xfrm>
                <a:off x="2568" y="0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9" name="Rectangle 10"/>
              <p:cNvSpPr>
                <a:spLocks noChangeArrowheads="1"/>
              </p:cNvSpPr>
              <p:nvPr/>
            </p:nvSpPr>
            <p:spPr bwMode="auto">
              <a:xfrm>
                <a:off x="2610" y="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>
                    <a:solidFill>
                      <a:srgbClr val="FFFFFF"/>
                    </a:solidFill>
                  </a:rPr>
                  <a:t>HC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10" name="Rectangle 11"/>
              <p:cNvSpPr>
                <a:spLocks noChangeArrowheads="1"/>
              </p:cNvSpPr>
              <p:nvPr/>
            </p:nvSpPr>
            <p:spPr bwMode="auto">
              <a:xfrm>
                <a:off x="3114" y="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>
                    <a:solidFill>
                      <a:srgbClr val="FFFFFF"/>
                    </a:solidFill>
                  </a:rPr>
                  <a:t>CO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11" name="Rectangle 12"/>
              <p:cNvSpPr>
                <a:spLocks noChangeArrowheads="1"/>
              </p:cNvSpPr>
              <p:nvPr/>
            </p:nvSpPr>
            <p:spPr bwMode="auto">
              <a:xfrm>
                <a:off x="3618" y="0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 dirty="0" err="1" smtClean="0">
                    <a:solidFill>
                      <a:srgbClr val="FFFFFF"/>
                    </a:solidFill>
                  </a:rPr>
                  <a:t>Nx</a:t>
                </a:r>
                <a:r>
                  <a:rPr lang="en-US" altLang="en-US" dirty="0" smtClean="0"/>
                  <a:t> </a:t>
                </a:r>
                <a:endParaRPr lang="en-US" altLang="en-US" dirty="0"/>
              </a:p>
              <a:p>
                <a:pPr algn="ctr"/>
                <a:endParaRPr lang="en-US" altLang="en-US" dirty="0"/>
              </a:p>
            </p:txBody>
          </p:sp>
          <p:sp>
            <p:nvSpPr>
              <p:cNvPr id="12" name="Rectangle 13"/>
              <p:cNvSpPr>
                <a:spLocks noChangeArrowheads="1" noTextEdit="1"/>
              </p:cNvSpPr>
              <p:nvPr/>
            </p:nvSpPr>
            <p:spPr bwMode="auto">
              <a:xfrm>
                <a:off x="0" y="748"/>
                <a:ext cx="2568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3" name="Rectangle 14"/>
              <p:cNvSpPr>
                <a:spLocks noChangeArrowheads="1" noTextEdit="1"/>
              </p:cNvSpPr>
              <p:nvPr/>
            </p:nvSpPr>
            <p:spPr bwMode="auto">
              <a:xfrm>
                <a:off x="2568" y="748"/>
                <a:ext cx="42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4" name="Rectangle 15"/>
              <p:cNvSpPr>
                <a:spLocks noChangeArrowheads="1" noTextEdit="1"/>
              </p:cNvSpPr>
              <p:nvPr/>
            </p:nvSpPr>
            <p:spPr bwMode="auto">
              <a:xfrm>
                <a:off x="2610" y="748"/>
                <a:ext cx="504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5" name="Rectangle 16"/>
              <p:cNvSpPr>
                <a:spLocks noChangeArrowheads="1" noTextEdit="1"/>
              </p:cNvSpPr>
              <p:nvPr/>
            </p:nvSpPr>
            <p:spPr bwMode="auto">
              <a:xfrm>
                <a:off x="3114" y="748"/>
                <a:ext cx="504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6" name="Rectangle 17"/>
              <p:cNvSpPr>
                <a:spLocks noChangeArrowheads="1" noTextEdit="1"/>
              </p:cNvSpPr>
              <p:nvPr/>
            </p:nvSpPr>
            <p:spPr bwMode="auto">
              <a:xfrm>
                <a:off x="3618" y="748"/>
                <a:ext cx="588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7" name="Rectangle 18"/>
              <p:cNvSpPr>
                <a:spLocks noChangeArrowheads="1"/>
              </p:cNvSpPr>
              <p:nvPr/>
            </p:nvSpPr>
            <p:spPr bwMode="auto">
              <a:xfrm>
                <a:off x="0" y="748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dirty="0"/>
                  <a:t>Transitional Low-Emission Vehicle(TLEV)</a:t>
                </a:r>
              </a:p>
            </p:txBody>
          </p:sp>
          <p:sp>
            <p:nvSpPr>
              <p:cNvPr id="18" name="Rectangle 19"/>
              <p:cNvSpPr>
                <a:spLocks noChangeArrowheads="1" noTextEdit="1"/>
              </p:cNvSpPr>
              <p:nvPr/>
            </p:nvSpPr>
            <p:spPr bwMode="auto">
              <a:xfrm>
                <a:off x="2568" y="748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2610" y="748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>
                    <a:solidFill>
                      <a:srgbClr val="000000"/>
                    </a:solidFill>
                  </a:rPr>
                  <a:t>50%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0" name="Rectangle 21"/>
              <p:cNvSpPr>
                <a:spLocks noChangeArrowheads="1"/>
              </p:cNvSpPr>
              <p:nvPr/>
            </p:nvSpPr>
            <p:spPr bwMode="auto">
              <a:xfrm>
                <a:off x="3618" y="748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>
                    <a:solidFill>
                      <a:srgbClr val="000000"/>
                    </a:solidFill>
                  </a:rPr>
                  <a:t>NR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1" name="Rectangle 22"/>
              <p:cNvSpPr>
                <a:spLocks noChangeArrowheads="1"/>
              </p:cNvSpPr>
              <p:nvPr/>
            </p:nvSpPr>
            <p:spPr bwMode="auto">
              <a:xfrm>
                <a:off x="0" y="1496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Low-Emission Vehicle (LEV)</a:t>
                </a:r>
              </a:p>
            </p:txBody>
          </p:sp>
          <p:sp>
            <p:nvSpPr>
              <p:cNvPr id="22" name="Rectangle 23"/>
              <p:cNvSpPr>
                <a:spLocks noChangeArrowheads="1" noTextEdit="1"/>
              </p:cNvSpPr>
              <p:nvPr/>
            </p:nvSpPr>
            <p:spPr bwMode="auto">
              <a:xfrm>
                <a:off x="2568" y="1496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3" name="Rectangle 24"/>
              <p:cNvSpPr>
                <a:spLocks noChangeArrowheads="1"/>
              </p:cNvSpPr>
              <p:nvPr/>
            </p:nvSpPr>
            <p:spPr bwMode="auto">
              <a:xfrm>
                <a:off x="2610" y="1496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70%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4" name="Rectangle 25"/>
              <p:cNvSpPr>
                <a:spLocks noChangeArrowheads="1"/>
              </p:cNvSpPr>
              <p:nvPr/>
            </p:nvSpPr>
            <p:spPr bwMode="auto">
              <a:xfrm>
                <a:off x="3114" y="1496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NR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5" name="Rectangle 26"/>
              <p:cNvSpPr>
                <a:spLocks noChangeArrowheads="1"/>
              </p:cNvSpPr>
              <p:nvPr/>
            </p:nvSpPr>
            <p:spPr bwMode="auto">
              <a:xfrm>
                <a:off x="3618" y="1496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6" name="Rectangle 27"/>
              <p:cNvSpPr>
                <a:spLocks noChangeArrowheads="1"/>
              </p:cNvSpPr>
              <p:nvPr/>
            </p:nvSpPr>
            <p:spPr bwMode="auto">
              <a:xfrm>
                <a:off x="0" y="2244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dirty="0"/>
                  <a:t>Ultra-Low-Emission Vehicle (ULEV)</a:t>
                </a:r>
              </a:p>
            </p:txBody>
          </p:sp>
          <p:sp>
            <p:nvSpPr>
              <p:cNvPr id="27" name="Rectangle 28"/>
              <p:cNvSpPr>
                <a:spLocks noChangeArrowheads="1" noTextEdit="1"/>
              </p:cNvSpPr>
              <p:nvPr/>
            </p:nvSpPr>
            <p:spPr bwMode="auto">
              <a:xfrm>
                <a:off x="2568" y="2244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8" name="Rectangle 29"/>
              <p:cNvSpPr>
                <a:spLocks noChangeArrowheads="1"/>
              </p:cNvSpPr>
              <p:nvPr/>
            </p:nvSpPr>
            <p:spPr bwMode="auto">
              <a:xfrm>
                <a:off x="2610" y="2244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85%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9" name="Rectangle 30"/>
              <p:cNvSpPr>
                <a:spLocks noChangeArrowheads="1"/>
              </p:cNvSpPr>
              <p:nvPr/>
            </p:nvSpPr>
            <p:spPr bwMode="auto">
              <a:xfrm>
                <a:off x="3114" y="2244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0" name="Rectangle 31"/>
              <p:cNvSpPr>
                <a:spLocks noChangeArrowheads="1"/>
              </p:cNvSpPr>
              <p:nvPr/>
            </p:nvSpPr>
            <p:spPr bwMode="auto">
              <a:xfrm>
                <a:off x="3618" y="2244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1" name="Rectangle 32"/>
              <p:cNvSpPr>
                <a:spLocks noChangeArrowheads="1"/>
              </p:cNvSpPr>
              <p:nvPr/>
            </p:nvSpPr>
            <p:spPr bwMode="auto">
              <a:xfrm>
                <a:off x="0" y="2992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Super-Ultra-Low-Emission Vehicle (SULEV)</a:t>
                </a:r>
              </a:p>
            </p:txBody>
          </p:sp>
          <p:sp>
            <p:nvSpPr>
              <p:cNvPr id="32" name="Rectangle 33"/>
              <p:cNvSpPr>
                <a:spLocks noChangeArrowheads="1" noTextEdit="1"/>
              </p:cNvSpPr>
              <p:nvPr/>
            </p:nvSpPr>
            <p:spPr bwMode="auto">
              <a:xfrm>
                <a:off x="2568" y="2992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" name="Rectangle 34"/>
              <p:cNvSpPr>
                <a:spLocks noChangeArrowheads="1"/>
              </p:cNvSpPr>
              <p:nvPr/>
            </p:nvSpPr>
            <p:spPr bwMode="auto">
              <a:xfrm>
                <a:off x="2610" y="2992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96%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4" name="Rectangle 35"/>
              <p:cNvSpPr>
                <a:spLocks noChangeArrowheads="1"/>
              </p:cNvSpPr>
              <p:nvPr/>
            </p:nvSpPr>
            <p:spPr bwMode="auto">
              <a:xfrm>
                <a:off x="3114" y="2992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70%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5" name="Rectangle 36"/>
              <p:cNvSpPr>
                <a:spLocks noChangeArrowheads="1"/>
              </p:cNvSpPr>
              <p:nvPr/>
            </p:nvSpPr>
            <p:spPr bwMode="auto">
              <a:xfrm>
                <a:off x="3618" y="2992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95%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6" name="Rectangle 37"/>
              <p:cNvSpPr>
                <a:spLocks noChangeArrowheads="1"/>
              </p:cNvSpPr>
              <p:nvPr/>
            </p:nvSpPr>
            <p:spPr bwMode="auto">
              <a:xfrm>
                <a:off x="0" y="3740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Zero-Emission Vehicles (ZEV)</a:t>
                </a:r>
              </a:p>
            </p:txBody>
          </p:sp>
          <p:sp>
            <p:nvSpPr>
              <p:cNvPr id="37" name="Rectangle 38"/>
              <p:cNvSpPr>
                <a:spLocks noChangeArrowheads="1" noTextEdit="1"/>
              </p:cNvSpPr>
              <p:nvPr/>
            </p:nvSpPr>
            <p:spPr bwMode="auto">
              <a:xfrm>
                <a:off x="2568" y="3740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8" name="Rectangle 39"/>
              <p:cNvSpPr>
                <a:spLocks noChangeArrowheads="1"/>
              </p:cNvSpPr>
              <p:nvPr/>
            </p:nvSpPr>
            <p:spPr bwMode="auto">
              <a:xfrm>
                <a:off x="2610" y="374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9" name="Rectangle 40"/>
              <p:cNvSpPr>
                <a:spLocks noChangeArrowheads="1"/>
              </p:cNvSpPr>
              <p:nvPr/>
            </p:nvSpPr>
            <p:spPr bwMode="auto">
              <a:xfrm>
                <a:off x="3114" y="374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40" name="Rectangle 41"/>
              <p:cNvSpPr>
                <a:spLocks noChangeArrowheads="1"/>
              </p:cNvSpPr>
              <p:nvPr/>
            </p:nvSpPr>
            <p:spPr bwMode="auto">
              <a:xfrm>
                <a:off x="3618" y="3740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grpSp>
            <p:nvGrpSpPr>
              <p:cNvPr id="41" name="Group 42"/>
              <p:cNvGrpSpPr>
                <a:grpSpLocks/>
              </p:cNvGrpSpPr>
              <p:nvPr/>
            </p:nvGrpSpPr>
            <p:grpSpPr bwMode="auto">
              <a:xfrm>
                <a:off x="3114" y="748"/>
                <a:ext cx="504" cy="748"/>
                <a:chOff x="3114" y="748"/>
                <a:chExt cx="504" cy="748"/>
              </a:xfrm>
            </p:grpSpPr>
            <p:sp>
              <p:nvSpPr>
                <p:cNvPr id="42" name="Rectangle 43"/>
                <p:cNvSpPr>
                  <a:spLocks noChangeArrowheads="1"/>
                </p:cNvSpPr>
                <p:nvPr/>
              </p:nvSpPr>
              <p:spPr bwMode="auto">
                <a:xfrm>
                  <a:off x="3114" y="748"/>
                  <a:ext cx="504" cy="7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en-US">
                      <a:solidFill>
                        <a:srgbClr val="000000"/>
                      </a:solidFill>
                    </a:rPr>
                    <a:t>NR</a:t>
                  </a:r>
                  <a:r>
                    <a:rPr lang="en-US" altLang="en-US"/>
                    <a:t> </a:t>
                  </a:r>
                </a:p>
                <a:p>
                  <a:pPr algn="ctr"/>
                  <a:endParaRPr lang="en-US" altLang="en-US"/>
                </a:p>
              </p:txBody>
            </p:sp>
            <p:sp>
              <p:nvSpPr>
                <p:cNvPr id="43" name="Rectangle 44"/>
                <p:cNvSpPr>
                  <a:spLocks noChangeArrowheads="1"/>
                </p:cNvSpPr>
                <p:nvPr/>
              </p:nvSpPr>
              <p:spPr bwMode="auto">
                <a:xfrm>
                  <a:off x="3114" y="748"/>
                  <a:ext cx="504" cy="748"/>
                </a:xfrm>
                <a:prstGeom prst="rect">
                  <a:avLst/>
                </a:prstGeom>
                <a:noFill/>
                <a:ln w="7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557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0736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Competitors focus on specific emissions of cars while I will focus on roads/highways and industrial plants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344" y="1872486"/>
            <a:ext cx="5438305" cy="4346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726" y="2219092"/>
            <a:ext cx="5640024" cy="39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75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107" y="365125"/>
            <a:ext cx="10829693" cy="1325563"/>
          </a:xfrm>
        </p:spPr>
        <p:txBody>
          <a:bodyPr/>
          <a:lstStyle/>
          <a:p>
            <a:pPr algn="ctr"/>
            <a:r>
              <a:rPr lang="en-US" dirty="0" smtClean="0"/>
              <a:t>Using data stations along the highways and roads.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9387" y="2715419"/>
            <a:ext cx="675322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08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Nitrogen Dioxide – NO</a:t>
            </a:r>
            <a:r>
              <a:rPr lang="en-US" altLang="en-US" b="1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Formed by oxidation of NO, which is produced with high temperature combustion (NO</a:t>
            </a:r>
            <a:r>
              <a:rPr lang="en-US" altLang="en-US" b="1" baseline="-25000" dirty="0"/>
              <a:t>2</a:t>
            </a:r>
            <a:r>
              <a:rPr lang="en-US" altLang="en-US" b="1" dirty="0"/>
              <a:t> is a secondary pollutant)</a:t>
            </a:r>
          </a:p>
          <a:p>
            <a:r>
              <a:rPr lang="en-US" altLang="en-US" b="1" dirty="0"/>
              <a:t>Oxidant that can irritate the lungs and hinder host defense</a:t>
            </a:r>
          </a:p>
          <a:p>
            <a:r>
              <a:rPr lang="en-US" altLang="en-US" b="1" dirty="0"/>
              <a:t>A key precursor of ozone formation</a:t>
            </a:r>
          </a:p>
          <a:p>
            <a:r>
              <a:rPr lang="en-US" altLang="en-US" b="1" dirty="0"/>
              <a:t>Emissions reductions by engine redesign and use of catalytic converters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577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Sulfur Dioxide – SO</a:t>
            </a:r>
            <a:r>
              <a:rPr lang="en-US" altLang="en-US" b="1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Primary pollutant, emitted by combustion of fuels containing sulfur; also metal smelting</a:t>
            </a:r>
          </a:p>
          <a:p>
            <a:r>
              <a:rPr lang="en-US" altLang="en-US" b="1" dirty="0"/>
              <a:t>Irritates upper respiratory tract</a:t>
            </a:r>
          </a:p>
          <a:p>
            <a:r>
              <a:rPr lang="en-US" altLang="en-US" b="1" dirty="0"/>
              <a:t>Converted in atmosphere to acid sulfates</a:t>
            </a:r>
          </a:p>
          <a:p>
            <a:r>
              <a:rPr lang="en-US" altLang="en-US" b="1" dirty="0"/>
              <a:t>Emissions reductions by building taller smoke stacks, installing scrubbers, or by reducing sulfur content of fuel being burned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85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Carbon Monoxide - CO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Colorless, odorless gas</a:t>
            </a:r>
          </a:p>
          <a:p>
            <a:r>
              <a:rPr lang="en-US" altLang="en-US" b="1" dirty="0"/>
              <a:t>Primary pollutant, emitted by incomplete combustion of biomass or fossil fuels</a:t>
            </a:r>
          </a:p>
          <a:p>
            <a:r>
              <a:rPr lang="en-US" altLang="en-US" b="1" dirty="0"/>
              <a:t>Binds strongly with hemoglobin, displacing oxygen</a:t>
            </a:r>
          </a:p>
          <a:p>
            <a:r>
              <a:rPr lang="en-US" altLang="en-US" b="1" dirty="0"/>
              <a:t>Emissions reduction by higher temperature combustion and use of catalytic converters on motor vehicles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04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Particulate Matter - 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Products of combustion, atmospheric reactions, and mechanical processes</a:t>
            </a:r>
          </a:p>
          <a:p>
            <a:r>
              <a:rPr lang="en-US" altLang="en-US" b="1" dirty="0"/>
              <a:t>Wide range of particle sizes</a:t>
            </a:r>
          </a:p>
          <a:p>
            <a:r>
              <a:rPr lang="en-US" altLang="en-US" b="1" dirty="0"/>
              <a:t>Wide range of physical/chemical properties</a:t>
            </a:r>
          </a:p>
          <a:p>
            <a:r>
              <a:rPr lang="en-US" altLang="en-US" b="1" dirty="0"/>
              <a:t>Wide range of health impacts, including premature death</a:t>
            </a:r>
          </a:p>
          <a:p>
            <a:r>
              <a:rPr lang="en-US" altLang="en-US" b="1" dirty="0"/>
              <a:t>Control by filtration, electrostatic precipitation, and reduction of precursor gases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485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Competitors focus on Urban and Rural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566" y="2046690"/>
            <a:ext cx="8263053" cy="393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1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Our study will be in an urban setting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5844" y="1859078"/>
            <a:ext cx="9150563" cy="4351338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Tablaeu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05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Competitors Presentation </a:t>
            </a:r>
            <a:r>
              <a:rPr lang="en-US" dirty="0" smtClean="0"/>
              <a:t>#1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009" y="1876008"/>
            <a:ext cx="7593516" cy="47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07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study will focus on time series analysis.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5415" y="2153444"/>
            <a:ext cx="7600485" cy="36957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Internet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53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 focus on health effect of pollution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157" y="1825625"/>
            <a:ext cx="91551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25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Our study will focus on the area where is the pollutant is most prevalent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9883" y="1825625"/>
            <a:ext cx="8374565" cy="4351338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Excel, Zeppelin, R and Tableau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25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Investigate which routes and time where levels are high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Excel, Zeppelin, R and Tableau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82" y="1947861"/>
            <a:ext cx="11080484" cy="43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67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Will be more surgical and focus on air </a:t>
            </a:r>
            <a:r>
              <a:rPr lang="en-US" dirty="0"/>
              <a:t>p</a:t>
            </a:r>
            <a:r>
              <a:rPr lang="en-US" dirty="0" smtClean="0"/>
              <a:t>ollution </a:t>
            </a:r>
            <a:r>
              <a:rPr lang="en-US" dirty="0" smtClean="0"/>
              <a:t>within </a:t>
            </a:r>
            <a:r>
              <a:rPr lang="en-US" dirty="0" smtClean="0"/>
              <a:t>a particular area.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631" y="1984917"/>
            <a:ext cx="5081503" cy="4090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491" y="1984917"/>
            <a:ext cx="5361920" cy="409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6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Capstone: Air Pollution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natural atmosphere</a:t>
            </a:r>
          </a:p>
          <a:p>
            <a:r>
              <a:rPr lang="en-US" dirty="0"/>
              <a:t>Outdoor pollutants and their sources</a:t>
            </a:r>
          </a:p>
          <a:p>
            <a:r>
              <a:rPr lang="en-US" dirty="0"/>
              <a:t>Indoor air pollution</a:t>
            </a:r>
          </a:p>
          <a:p>
            <a:r>
              <a:rPr lang="en-US" dirty="0"/>
              <a:t>Health effects of air pollution </a:t>
            </a:r>
          </a:p>
          <a:p>
            <a:r>
              <a:rPr lang="en-US" dirty="0"/>
              <a:t>Measurement of particle pollution</a:t>
            </a:r>
          </a:p>
          <a:p>
            <a:r>
              <a:rPr lang="en-US" dirty="0"/>
              <a:t>Climate change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65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They focus on Solar Radiation while I will focus on Temperature and Levels of the atmosphere.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8460" y="2126567"/>
            <a:ext cx="5356861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744" y="1887457"/>
            <a:ext cx="5784188" cy="4061930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paint art, excel internet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77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Competitors Presentation #2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963" y="2195197"/>
            <a:ext cx="7552074" cy="3612193"/>
          </a:xfrm>
        </p:spPr>
      </p:pic>
    </p:spTree>
    <p:extLst>
      <p:ext uri="{BB962C8B-B14F-4D97-AF65-F5344CB8AC3E}">
        <p14:creationId xmlns:p14="http://schemas.microsoft.com/office/powerpoint/2010/main" val="1377872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 are focused on a broad area in the US while I will focus on a specific city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033" y="2199464"/>
            <a:ext cx="5762804" cy="387621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83527" y="2051107"/>
            <a:ext cx="3778405" cy="4269068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Tablaeu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8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to other studies but not as specific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Carbon </a:t>
            </a:r>
            <a:r>
              <a:rPr lang="en-US" altLang="en-US" b="1" dirty="0" smtClean="0"/>
              <a:t>monoxide (yes)</a:t>
            </a:r>
            <a:endParaRPr lang="en-US" altLang="en-US" b="1" dirty="0"/>
          </a:p>
          <a:p>
            <a:r>
              <a:rPr lang="en-US" altLang="en-US" b="1" dirty="0"/>
              <a:t>Sulfur </a:t>
            </a:r>
            <a:r>
              <a:rPr lang="en-US" altLang="en-US" b="1" dirty="0" smtClean="0"/>
              <a:t>dioxide </a:t>
            </a:r>
            <a:r>
              <a:rPr lang="en-US" altLang="en-US" b="1" dirty="0"/>
              <a:t>(yes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Nitrogen </a:t>
            </a:r>
            <a:r>
              <a:rPr lang="en-US" altLang="en-US" b="1" dirty="0" smtClean="0"/>
              <a:t>dioxide </a:t>
            </a:r>
            <a:r>
              <a:rPr lang="en-US" altLang="en-US" b="1" dirty="0"/>
              <a:t>(yes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Volatile </a:t>
            </a:r>
            <a:r>
              <a:rPr lang="en-US" altLang="en-US" b="1" dirty="0" smtClean="0"/>
              <a:t>organics (NO)</a:t>
            </a:r>
            <a:endParaRPr lang="en-US" altLang="en-US" b="1" dirty="0"/>
          </a:p>
          <a:p>
            <a:r>
              <a:rPr lang="en-US" altLang="en-US" b="1" dirty="0" smtClean="0"/>
              <a:t>Ozone </a:t>
            </a:r>
            <a:r>
              <a:rPr lang="en-US" altLang="en-US" b="1" dirty="0"/>
              <a:t>(NO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Particulate </a:t>
            </a:r>
            <a:r>
              <a:rPr lang="en-US" altLang="en-US" b="1" dirty="0" smtClean="0"/>
              <a:t>matter (some)</a:t>
            </a:r>
            <a:endParaRPr lang="en-US" altLang="en-US" b="1" dirty="0"/>
          </a:p>
          <a:p>
            <a:pPr lvl="1"/>
            <a:r>
              <a:rPr lang="en-US" altLang="en-US" b="1" dirty="0"/>
              <a:t>Sulfates, nitrates, organics, elemental carbon, lead and other metals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3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4821"/>
            <a:ext cx="11128917" cy="6264353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Competitor Focus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70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492</Words>
  <Application>Microsoft Office PowerPoint</Application>
  <PresentationFormat>Widescreen</PresentationFormat>
  <Paragraphs>93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Narrow</vt:lpstr>
      <vt:lpstr>Calibri</vt:lpstr>
      <vt:lpstr>Calibri Light</vt:lpstr>
      <vt:lpstr>Times New Roman</vt:lpstr>
      <vt:lpstr>Verdana</vt:lpstr>
      <vt:lpstr>Office Theme</vt:lpstr>
      <vt:lpstr>Air Pollution Capstone</vt:lpstr>
      <vt:lpstr>Competitors Presentation #1</vt:lpstr>
      <vt:lpstr>Will be more surgical and focus on air pollution within a particular area.</vt:lpstr>
      <vt:lpstr>Capstone: Air Pollution Focus</vt:lpstr>
      <vt:lpstr>They focus on Solar Radiation while I will focus on Temperature and Levels of the atmosphere.</vt:lpstr>
      <vt:lpstr>Competitors Presentation #2</vt:lpstr>
      <vt:lpstr>Competitor are focused on a broad area in the US while I will focus on a specific city</vt:lpstr>
      <vt:lpstr>Similar to other studies but not as specific</vt:lpstr>
      <vt:lpstr>PowerPoint Presentation</vt:lpstr>
      <vt:lpstr>PowerPoint Presentation</vt:lpstr>
      <vt:lpstr>PowerPoint Presentation</vt:lpstr>
      <vt:lpstr>Competitors focus on specific emissions of cars while I will focus on roads/highways and industrial plants</vt:lpstr>
      <vt:lpstr>Using data stations along the highways and roads.</vt:lpstr>
      <vt:lpstr>Nitrogen Dioxide – NO2</vt:lpstr>
      <vt:lpstr>Sulfur Dioxide – SO2</vt:lpstr>
      <vt:lpstr>Carbon Monoxide - CO</vt:lpstr>
      <vt:lpstr>Particulate Matter - PM</vt:lpstr>
      <vt:lpstr>Competitors focus on Urban and Rural </vt:lpstr>
      <vt:lpstr>Our study will be in an urban setting</vt:lpstr>
      <vt:lpstr>Our study will focus on time series analysis.</vt:lpstr>
      <vt:lpstr>Competitor focus on health effect of pollution</vt:lpstr>
      <vt:lpstr>Our study will focus on the area where is the pollutant is most prevalent</vt:lpstr>
      <vt:lpstr>Investigate which routes and time where levels are high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gleigh</dc:creator>
  <cp:lastModifiedBy>gleigh</cp:lastModifiedBy>
  <cp:revision>16</cp:revision>
  <dcterms:created xsi:type="dcterms:W3CDTF">2017-02-10T12:09:32Z</dcterms:created>
  <dcterms:modified xsi:type="dcterms:W3CDTF">2017-02-16T03:39:16Z</dcterms:modified>
</cp:coreProperties>
</file>

<file path=docProps/thumbnail.jpeg>
</file>